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2"/>
  </p:sldMasterIdLst>
  <p:notesMasterIdLst>
    <p:notesMasterId r:id="rId15"/>
  </p:notesMasterIdLst>
  <p:handoutMasterIdLst>
    <p:handoutMasterId r:id="rId16"/>
  </p:handoutMasterIdLst>
  <p:sldIdLst>
    <p:sldId id="267" r:id="rId3"/>
    <p:sldId id="709" r:id="rId4"/>
    <p:sldId id="710" r:id="rId5"/>
    <p:sldId id="711" r:id="rId6"/>
    <p:sldId id="712" r:id="rId7"/>
    <p:sldId id="713" r:id="rId8"/>
    <p:sldId id="722" r:id="rId9"/>
    <p:sldId id="721" r:id="rId10"/>
    <p:sldId id="566" r:id="rId11"/>
    <p:sldId id="716" r:id="rId12"/>
    <p:sldId id="717" r:id="rId13"/>
    <p:sldId id="718" r:id="rId14"/>
  </p:sldIdLst>
  <p:sldSz cx="12188825" cy="6858000"/>
  <p:notesSz cx="7010400" cy="92964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5" autoAdjust="0"/>
    <p:restoredTop sz="85956" autoAdjust="0"/>
  </p:normalViewPr>
  <p:slideViewPr>
    <p:cSldViewPr>
      <p:cViewPr varScale="1">
        <p:scale>
          <a:sx n="83" d="100"/>
          <a:sy n="83" d="100"/>
        </p:scale>
        <p:origin x="1356" y="300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-1806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954C6E1-AF92-4FB7-A013-0B520EBC30AE}" type="datetimeFigureOut">
              <a:rPr lang="en-US"/>
              <a:pPr/>
              <a:t>9/10/2026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A52D9BF-D574-4807-B36C-9E2A025BE82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C10850-0874-4A61-99B4-D613C5E8D9EA}" type="datetimeFigureOut">
              <a:rPr lang="en-US"/>
              <a:pPr/>
              <a:t>9/10/2026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E11EC53-F507-411E-9ADC-FBCFECE09D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4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Reminder of the equation used to determine participant pass/fail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42148">
              <a:defRPr/>
            </a:pPr>
            <a:fld id="{3937070D-6D4B-4842-B907-ACE0E20D8759}" type="slidenum">
              <a:rPr lang="en-US">
                <a:solidFill>
                  <a:prstClr val="black"/>
                </a:solidFill>
                <a:latin typeface="Cambria"/>
              </a:rPr>
              <a:pPr defTabSz="1242148">
                <a:defRPr/>
              </a:pPr>
              <a:t>2</a:t>
            </a:fld>
            <a:endParaRPr lang="en-US">
              <a:solidFill>
                <a:prstClr val="black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64314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Summary Report showing all categories tested in for this dosimeter type passed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42148">
              <a:defRPr/>
            </a:pPr>
            <a:fld id="{3937070D-6D4B-4842-B907-ACE0E20D8759}" type="slidenum">
              <a:rPr lang="en-US">
                <a:solidFill>
                  <a:prstClr val="black"/>
                </a:solidFill>
                <a:latin typeface="Cambria"/>
              </a:rPr>
              <a:pPr defTabSz="1242148">
                <a:defRPr/>
              </a:pPr>
              <a:t>3</a:t>
            </a:fld>
            <a:endParaRPr lang="en-US">
              <a:solidFill>
                <a:prstClr val="black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124271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 pass if individual dosimeters fail within the category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42148">
              <a:defRPr/>
            </a:pPr>
            <a:fld id="{3937070D-6D4B-4842-B907-ACE0E20D8759}" type="slidenum">
              <a:rPr lang="en-US">
                <a:solidFill>
                  <a:prstClr val="black"/>
                </a:solidFill>
                <a:latin typeface="Cambria"/>
              </a:rPr>
              <a:pPr defTabSz="1242148">
                <a:defRPr/>
              </a:pPr>
              <a:t>4</a:t>
            </a:fld>
            <a:endParaRPr lang="en-US">
              <a:solidFill>
                <a:prstClr val="black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67501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report identifying a failure in category IVD-1.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42148">
              <a:defRPr/>
            </a:pPr>
            <a:fld id="{3937070D-6D4B-4842-B907-ACE0E20D8759}" type="slidenum">
              <a:rPr lang="en-US">
                <a:solidFill>
                  <a:prstClr val="black"/>
                </a:solidFill>
                <a:latin typeface="Cambria"/>
              </a:rPr>
              <a:pPr defTabSz="1242148">
                <a:defRPr/>
              </a:pPr>
              <a:t>5</a:t>
            </a:fld>
            <a:endParaRPr lang="en-US">
              <a:solidFill>
                <a:prstClr val="black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53056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information to identify areas for improvement. In this example, the dosimeter response to low energy x-rays may be investigated.</a:t>
            </a:r>
          </a:p>
          <a:p>
            <a:r>
              <a:rPr lang="en-US" dirty="0"/>
              <a:t>How did RESL screw up? Quality checks performed before reports </a:t>
            </a:r>
            <a:r>
              <a:rPr lang="en-US"/>
              <a:t>are 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42148">
              <a:defRPr/>
            </a:pPr>
            <a:fld id="{3937070D-6D4B-4842-B907-ACE0E20D8759}" type="slidenum">
              <a:rPr lang="en-US">
                <a:solidFill>
                  <a:prstClr val="black"/>
                </a:solidFill>
                <a:latin typeface="Cambria"/>
              </a:rPr>
              <a:pPr defTabSz="1242148">
                <a:defRPr/>
              </a:pPr>
              <a:t>6</a:t>
            </a:fld>
            <a:endParaRPr lang="en-US">
              <a:solidFill>
                <a:prstClr val="black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908688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Neutron results are flagged but not deep. Is this an issue a program should investigate?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1EC53-F507-411E-9ADC-FBCFECE09D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82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Results show a negative bias outside the tolerance level when reporting krypton in category IVA-1.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077B62-707A-4865-8208-5147D05D54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08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trend with krypton as in the 2019 session. This program observed an issue even though the category was passed.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077B62-707A-4865-8208-5147D05D54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1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2022 and 2025 test sessions this program investigated the bias in krypton and applied their own corrective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077B62-707A-4865-8208-5147D05D54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501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are tricky, sometimes a fat finger wants to push the buttons. </a:t>
            </a:r>
          </a:p>
          <a:p>
            <a:r>
              <a:rPr lang="en-US" dirty="0"/>
              <a:t>Ask someone who hasn’t been staring at the results for a week to check them; have one person read the results while another types them into the reporting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11EC53-F507-411E-9ADC-FBCFECE09D3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905001"/>
            <a:ext cx="10055781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4572000"/>
            <a:ext cx="8613436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New_DOE_Logo_Color_800x200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34" y="215455"/>
            <a:ext cx="2749364" cy="690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3170415" y="261567"/>
            <a:ext cx="0" cy="59863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95" y="152188"/>
            <a:ext cx="2360612" cy="81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228600"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1428412" y="5638800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4" y="5486400"/>
            <a:ext cx="1021025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4" y="3852863"/>
            <a:ext cx="817878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2" descr="New_DOE_Logo_Color_800x200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34937"/>
            <a:ext cx="1863725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2247900" y="146050"/>
            <a:ext cx="0" cy="457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2713"/>
            <a:ext cx="1600200" cy="55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536192"/>
            <a:ext cx="487553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1265" y="1536192"/>
            <a:ext cx="487553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487553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48755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1265" y="1535113"/>
            <a:ext cx="487553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1265" y="2174875"/>
            <a:ext cx="48755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5495544"/>
            <a:ext cx="8404597" cy="59436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62200" y="6096000"/>
            <a:ext cx="8404596" cy="609600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294" y="381000"/>
            <a:ext cx="10360501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100" y="5495278"/>
            <a:ext cx="8311632" cy="594626"/>
          </a:xfrm>
        </p:spPr>
        <p:txBody>
          <a:bodyPr anchor="b"/>
          <a:lstStyle>
            <a:lvl1pPr algn="l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4663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51100" y="6096000"/>
            <a:ext cx="8311632" cy="612648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pPr eaLnBrk="1" latinLnBrk="0" hangingPunct="1"/>
              <a:t>9/10/2026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336191" cy="5851525"/>
          </a:xfrm>
        </p:spPr>
        <p:txBody>
          <a:bodyPr vert="eaVert" anchor="b" anchorCtr="0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77000"/>
            <a:ext cx="22987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6450633"/>
            <a:ext cx="1057275" cy="36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1428412" y="5648325"/>
            <a:ext cx="609600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8987" rtl="0" eaLnBrk="1" latinLnBrk="0" hangingPunct="1">
              <a:defRPr sz="1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0949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1218987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98396C-2290-445E-8AAF-3BAEEB7FB31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1573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157354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11274663" y="0"/>
            <a:ext cx="91416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274663" y="5486400"/>
            <a:ext cx="914162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07382" y="3987864"/>
            <a:ext cx="2367281" cy="4875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1823" y="1585024"/>
            <a:ext cx="2438399" cy="4875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B9B9059-F1D6-41D0-95CF-D21CAA096B3A}" type="datetimeFigureOut">
              <a:rPr lang="en-US" smtClean="0"/>
              <a:pPr/>
              <a:t>9/10/2026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cap="none" spc="-100" baseline="0">
          <a:ln>
            <a:noFill/>
          </a:ln>
          <a:solidFill>
            <a:schemeClr val="tx2"/>
          </a:solidFill>
          <a:effectLst/>
          <a:latin typeface="+mn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D50A94-37E5-B968-C60B-E4F2645DF1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r="7126"/>
          <a:stretch/>
        </p:blipFill>
        <p:spPr bwMode="auto">
          <a:xfrm>
            <a:off x="8904747" y="2980933"/>
            <a:ext cx="1842826" cy="2675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751012" y="434340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2778" name="Freeform 10"/>
          <p:cNvSpPr>
            <a:spLocks/>
          </p:cNvSpPr>
          <p:nvPr/>
        </p:nvSpPr>
        <p:spPr bwMode="auto">
          <a:xfrm>
            <a:off x="2124076" y="1447800"/>
            <a:ext cx="7551737" cy="25400"/>
          </a:xfrm>
          <a:custGeom>
            <a:avLst/>
            <a:gdLst/>
            <a:ahLst/>
            <a:cxnLst>
              <a:cxn ang="0">
                <a:pos x="4757" y="15"/>
              </a:cxn>
              <a:cxn ang="0">
                <a:pos x="3774" y="15"/>
              </a:cxn>
              <a:cxn ang="0">
                <a:pos x="0" y="16"/>
              </a:cxn>
              <a:cxn ang="0">
                <a:pos x="1" y="0"/>
              </a:cxn>
              <a:cxn ang="0">
                <a:pos x="717" y="1"/>
              </a:cxn>
              <a:cxn ang="0">
                <a:pos x="1718" y="1"/>
              </a:cxn>
              <a:cxn ang="0">
                <a:pos x="2706" y="2"/>
              </a:cxn>
              <a:cxn ang="0">
                <a:pos x="3677" y="2"/>
              </a:cxn>
              <a:cxn ang="0">
                <a:pos x="4757" y="2"/>
              </a:cxn>
            </a:cxnLst>
            <a:rect l="0" t="0" r="r" b="b"/>
            <a:pathLst>
              <a:path w="4757" h="16">
                <a:moveTo>
                  <a:pt x="4757" y="15"/>
                </a:moveTo>
                <a:lnTo>
                  <a:pt x="3774" y="15"/>
                </a:lnTo>
                <a:lnTo>
                  <a:pt x="0" y="16"/>
                </a:lnTo>
                <a:lnTo>
                  <a:pt x="1" y="0"/>
                </a:lnTo>
                <a:lnTo>
                  <a:pt x="717" y="1"/>
                </a:lnTo>
                <a:lnTo>
                  <a:pt x="1718" y="1"/>
                </a:lnTo>
                <a:lnTo>
                  <a:pt x="2706" y="2"/>
                </a:lnTo>
                <a:lnTo>
                  <a:pt x="3677" y="2"/>
                </a:lnTo>
                <a:lnTo>
                  <a:pt x="4757" y="2"/>
                </a:lnTo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accent2"/>
              </a:gs>
              <a:gs pos="100000">
                <a:schemeClr val="hlink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779" name="Freeform 11"/>
          <p:cNvSpPr>
            <a:spLocks/>
          </p:cNvSpPr>
          <p:nvPr/>
        </p:nvSpPr>
        <p:spPr bwMode="auto">
          <a:xfrm>
            <a:off x="2360612" y="1651000"/>
            <a:ext cx="7551738" cy="25400"/>
          </a:xfrm>
          <a:custGeom>
            <a:avLst/>
            <a:gdLst/>
            <a:ahLst/>
            <a:cxnLst>
              <a:cxn ang="0">
                <a:pos x="4757" y="15"/>
              </a:cxn>
              <a:cxn ang="0">
                <a:pos x="3774" y="15"/>
              </a:cxn>
              <a:cxn ang="0">
                <a:pos x="0" y="16"/>
              </a:cxn>
              <a:cxn ang="0">
                <a:pos x="1" y="0"/>
              </a:cxn>
              <a:cxn ang="0">
                <a:pos x="717" y="1"/>
              </a:cxn>
              <a:cxn ang="0">
                <a:pos x="1718" y="1"/>
              </a:cxn>
              <a:cxn ang="0">
                <a:pos x="2706" y="2"/>
              </a:cxn>
              <a:cxn ang="0">
                <a:pos x="3677" y="2"/>
              </a:cxn>
              <a:cxn ang="0">
                <a:pos x="4757" y="2"/>
              </a:cxn>
            </a:cxnLst>
            <a:rect l="0" t="0" r="r" b="b"/>
            <a:pathLst>
              <a:path w="4757" h="16">
                <a:moveTo>
                  <a:pt x="4757" y="15"/>
                </a:moveTo>
                <a:lnTo>
                  <a:pt x="3774" y="15"/>
                </a:lnTo>
                <a:lnTo>
                  <a:pt x="0" y="16"/>
                </a:lnTo>
                <a:lnTo>
                  <a:pt x="1" y="0"/>
                </a:lnTo>
                <a:lnTo>
                  <a:pt x="717" y="1"/>
                </a:lnTo>
                <a:lnTo>
                  <a:pt x="1718" y="1"/>
                </a:lnTo>
                <a:lnTo>
                  <a:pt x="2706" y="2"/>
                </a:lnTo>
                <a:lnTo>
                  <a:pt x="3677" y="2"/>
                </a:lnTo>
                <a:lnTo>
                  <a:pt x="4757" y="2"/>
                </a:lnTo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accent2"/>
              </a:gs>
              <a:gs pos="100000">
                <a:schemeClr val="hlink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24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3227607" y="4179887"/>
            <a:ext cx="7772400" cy="1470025"/>
          </a:xfrm>
          <a:noFill/>
        </p:spPr>
        <p:txBody>
          <a:bodyPr/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U.S Department of Energy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Accreditation Program &amp;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Testing Laboratory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5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1188818" y="3801696"/>
            <a:ext cx="6899275" cy="1981200"/>
          </a:xfrm>
          <a:noFill/>
        </p:spPr>
        <p:txBody>
          <a:bodyPr/>
          <a:lstStyle/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Celena Lewis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</a:pPr>
            <a:endParaRPr lang="en-US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Radiological and Environmental Sciences Laboratory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F0D843-4CBF-D87C-B958-7DF5602A7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013" y="5211545"/>
            <a:ext cx="2364759" cy="11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1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5520268-D2D9-93AD-9D3C-E93D4C7F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5412" y="275524"/>
            <a:ext cx="5791200" cy="12192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Laboratory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Reports Summary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12" y="124803"/>
            <a:ext cx="1528762" cy="1264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51E1D0-91B9-79D8-B205-EFA72819E26E}"/>
              </a:ext>
            </a:extLst>
          </p:cNvPr>
          <p:cNvSpPr/>
          <p:nvPr/>
        </p:nvSpPr>
        <p:spPr>
          <a:xfrm>
            <a:off x="3351212" y="3048000"/>
            <a:ext cx="533400" cy="91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C1270-F598-4834-F023-F88E500E82A2}"/>
              </a:ext>
            </a:extLst>
          </p:cNvPr>
          <p:cNvSpPr txBox="1"/>
          <p:nvPr/>
        </p:nvSpPr>
        <p:spPr>
          <a:xfrm>
            <a:off x="1751012" y="18288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Tolerance Equation</a:t>
            </a:r>
          </a:p>
          <a:p>
            <a:r>
              <a:rPr lang="en-US" dirty="0"/>
              <a:t>		</a:t>
            </a:r>
            <a:r>
              <a:rPr lang="en-US" i="1" dirty="0"/>
              <a:t>B</a:t>
            </a:r>
            <a:r>
              <a:rPr lang="en-US" i="1" baseline="30000" dirty="0"/>
              <a:t>2 </a:t>
            </a:r>
            <a:r>
              <a:rPr lang="en-US" i="1" dirty="0"/>
              <a:t>+ S</a:t>
            </a:r>
            <a:r>
              <a:rPr lang="en-US" i="1" baseline="30000" dirty="0"/>
              <a:t>2 </a:t>
            </a:r>
            <a:r>
              <a:rPr lang="en-US" i="1" dirty="0"/>
              <a:t>≤ L</a:t>
            </a:r>
            <a:r>
              <a:rPr lang="en-US" i="1" baseline="30000" dirty="0"/>
              <a:t>2</a:t>
            </a:r>
            <a:endParaRPr lang="en-US" dirty="0"/>
          </a:p>
          <a:p>
            <a:r>
              <a:rPr lang="en-US" dirty="0"/>
              <a:t>	B = Bias</a:t>
            </a:r>
          </a:p>
          <a:p>
            <a:r>
              <a:rPr lang="en-US" dirty="0"/>
              <a:t>	S = Standard Deviation</a:t>
            </a:r>
          </a:p>
          <a:p>
            <a:r>
              <a:rPr lang="en-US" dirty="0"/>
              <a:t>	L = Tolerance Level</a:t>
            </a:r>
          </a:p>
          <a:p>
            <a:r>
              <a:rPr lang="en-US" dirty="0"/>
              <a:t>		0.24 for accident category </a:t>
            </a:r>
          </a:p>
          <a:p>
            <a:r>
              <a:rPr lang="en-US" dirty="0"/>
              <a:t>		0.30 for all other categories</a:t>
            </a:r>
          </a:p>
        </p:txBody>
      </p:sp>
    </p:spTree>
    <p:extLst>
      <p:ext uri="{BB962C8B-B14F-4D97-AF65-F5344CB8AC3E}">
        <p14:creationId xmlns:p14="http://schemas.microsoft.com/office/powerpoint/2010/main" val="208078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5520268-D2D9-93AD-9D3C-E93D4C7F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012" y="304800"/>
            <a:ext cx="5791200" cy="12192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Laboratory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Reports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12" y="124803"/>
            <a:ext cx="1528762" cy="1264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BB868F3-F207-6219-C0BF-6987BB825B88}"/>
              </a:ext>
            </a:extLst>
          </p:cNvPr>
          <p:cNvSpPr/>
          <p:nvPr/>
        </p:nvSpPr>
        <p:spPr>
          <a:xfrm>
            <a:off x="2589212" y="3642674"/>
            <a:ext cx="533400" cy="91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586A7F-FD0A-F983-C0E1-CB08708F5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012" y="1413531"/>
            <a:ext cx="5939326" cy="488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5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5520268-D2D9-93AD-9D3C-E93D4C7F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12" y="124803"/>
            <a:ext cx="5791200" cy="12192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Laboratory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Reports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12" y="124803"/>
            <a:ext cx="1528762" cy="1264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8E0320-81BF-47FB-CA29-0F71E88632E1}"/>
              </a:ext>
            </a:extLst>
          </p:cNvPr>
          <p:cNvSpPr/>
          <p:nvPr/>
        </p:nvSpPr>
        <p:spPr>
          <a:xfrm>
            <a:off x="4037012" y="2971800"/>
            <a:ext cx="457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083B9C-4FDF-73F8-23A4-4C803721EE89}"/>
              </a:ext>
            </a:extLst>
          </p:cNvPr>
          <p:cNvSpPr/>
          <p:nvPr/>
        </p:nvSpPr>
        <p:spPr>
          <a:xfrm>
            <a:off x="8761412" y="2819400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DC267A-77BE-E066-2D95-1732E7520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721" y="1389246"/>
            <a:ext cx="7737806" cy="501673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EC4335-8025-107C-C3DA-ABC82D010E81}"/>
              </a:ext>
            </a:extLst>
          </p:cNvPr>
          <p:cNvSpPr/>
          <p:nvPr/>
        </p:nvSpPr>
        <p:spPr>
          <a:xfrm>
            <a:off x="1502721" y="3657600"/>
            <a:ext cx="7715891" cy="152400"/>
          </a:xfrm>
          <a:prstGeom prst="rect">
            <a:avLst/>
          </a:prstGeom>
          <a:solidFill>
            <a:srgbClr val="FFC000">
              <a:alpha val="43000"/>
            </a:srgbClr>
          </a:solidFill>
          <a:ln>
            <a:solidFill>
              <a:srgbClr val="FFC000">
                <a:alpha val="2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7A53D2-F045-FFCF-E717-3EDC586A3313}"/>
              </a:ext>
            </a:extLst>
          </p:cNvPr>
          <p:cNvSpPr/>
          <p:nvPr/>
        </p:nvSpPr>
        <p:spPr>
          <a:xfrm>
            <a:off x="1492903" y="4744573"/>
            <a:ext cx="7715891" cy="152400"/>
          </a:xfrm>
          <a:prstGeom prst="rect">
            <a:avLst/>
          </a:prstGeom>
          <a:solidFill>
            <a:srgbClr val="FFC000">
              <a:alpha val="43000"/>
            </a:srgbClr>
          </a:solidFill>
          <a:ln>
            <a:solidFill>
              <a:srgbClr val="FFC000">
                <a:alpha val="2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91D070-4EB8-237E-B541-73B7BE59F47A}"/>
              </a:ext>
            </a:extLst>
          </p:cNvPr>
          <p:cNvSpPr/>
          <p:nvPr/>
        </p:nvSpPr>
        <p:spPr>
          <a:xfrm>
            <a:off x="5027612" y="5938423"/>
            <a:ext cx="3886200" cy="46237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27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5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5520268-D2D9-93AD-9D3C-E93D4C7F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12" y="192407"/>
            <a:ext cx="5791200" cy="12192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Laboratory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Reports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12" y="124803"/>
            <a:ext cx="1528762" cy="1264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66DD47-1789-5A8A-E320-D4F1CF7F83BF}"/>
              </a:ext>
            </a:extLst>
          </p:cNvPr>
          <p:cNvSpPr/>
          <p:nvPr/>
        </p:nvSpPr>
        <p:spPr>
          <a:xfrm>
            <a:off x="3808412" y="2819400"/>
            <a:ext cx="457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C193D-28A6-D97A-B14C-D27F8A9F74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86"/>
          <a:stretch>
            <a:fillRect/>
          </a:stretch>
        </p:blipFill>
        <p:spPr>
          <a:xfrm>
            <a:off x="3311347" y="1600200"/>
            <a:ext cx="4688065" cy="469721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8AEE559-84BB-7718-C219-16C8D16B25A4}"/>
              </a:ext>
            </a:extLst>
          </p:cNvPr>
          <p:cNvSpPr/>
          <p:nvPr/>
        </p:nvSpPr>
        <p:spPr>
          <a:xfrm>
            <a:off x="3311347" y="4800600"/>
            <a:ext cx="4840465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2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5520268-D2D9-93AD-9D3C-E93D4C7F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812" y="211261"/>
            <a:ext cx="5791200" cy="12192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Laboratory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Reports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212" y="124803"/>
            <a:ext cx="1528762" cy="12644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21E55A-F4BF-95A4-E68C-16127C0E81FF}"/>
              </a:ext>
            </a:extLst>
          </p:cNvPr>
          <p:cNvSpPr/>
          <p:nvPr/>
        </p:nvSpPr>
        <p:spPr>
          <a:xfrm>
            <a:off x="2741612" y="4038600"/>
            <a:ext cx="457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8D238-1A6A-837E-ED91-63F93401D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2451" y="1295400"/>
            <a:ext cx="7604762" cy="47767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3C92F9-E36F-D044-808D-93270237DA84}"/>
              </a:ext>
            </a:extLst>
          </p:cNvPr>
          <p:cNvSpPr/>
          <p:nvPr/>
        </p:nvSpPr>
        <p:spPr>
          <a:xfrm>
            <a:off x="1842451" y="3048000"/>
            <a:ext cx="4937761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34F735-ECE8-1BF3-05BD-9726A01DC4F2}"/>
              </a:ext>
            </a:extLst>
          </p:cNvPr>
          <p:cNvSpPr/>
          <p:nvPr/>
        </p:nvSpPr>
        <p:spPr>
          <a:xfrm>
            <a:off x="1842450" y="4017247"/>
            <a:ext cx="4937761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7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E960-EB9B-CDFC-4A0F-619BCF13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Passed! </a:t>
            </a:r>
            <a:r>
              <a:rPr lang="en-US"/>
              <a:t>Now What?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F0F2D-84EF-C6F4-2C15-4282D4D60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12" y="1143000"/>
            <a:ext cx="8192154" cy="53282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84F5B9-7ACA-5E1F-09FF-1E15959E790D}"/>
              </a:ext>
            </a:extLst>
          </p:cNvPr>
          <p:cNvSpPr/>
          <p:nvPr/>
        </p:nvSpPr>
        <p:spPr>
          <a:xfrm>
            <a:off x="6627812" y="3124200"/>
            <a:ext cx="381000" cy="2286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C170F9-B944-9B71-1D9B-D67161D75F5F}"/>
              </a:ext>
            </a:extLst>
          </p:cNvPr>
          <p:cNvSpPr/>
          <p:nvPr/>
        </p:nvSpPr>
        <p:spPr>
          <a:xfrm>
            <a:off x="4875212" y="5486400"/>
            <a:ext cx="1752600" cy="914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2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175"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ED66D4-2534-DC83-5E4F-BDD01E209E9E}"/>
              </a:ext>
            </a:extLst>
          </p:cNvPr>
          <p:cNvSpPr/>
          <p:nvPr/>
        </p:nvSpPr>
        <p:spPr>
          <a:xfrm>
            <a:off x="4037012" y="2819400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A27E2E-B192-0285-20C3-77F8207BBB45}"/>
              </a:ext>
            </a:extLst>
          </p:cNvPr>
          <p:cNvSpPr/>
          <p:nvPr/>
        </p:nvSpPr>
        <p:spPr>
          <a:xfrm>
            <a:off x="8761412" y="2680225"/>
            <a:ext cx="457200" cy="291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8E59A4-65EE-FEC4-2FA0-2176CEDAE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12" y="1066800"/>
            <a:ext cx="8349317" cy="541646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E1E6A6-9F45-E1ED-DF2D-0151EA748F28}"/>
              </a:ext>
            </a:extLst>
          </p:cNvPr>
          <p:cNvSpPr/>
          <p:nvPr/>
        </p:nvSpPr>
        <p:spPr>
          <a:xfrm>
            <a:off x="1674812" y="3048000"/>
            <a:ext cx="5410200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055CDF-3930-80DC-A356-14E4530E241B}"/>
              </a:ext>
            </a:extLst>
          </p:cNvPr>
          <p:cNvSpPr/>
          <p:nvPr/>
        </p:nvSpPr>
        <p:spPr>
          <a:xfrm>
            <a:off x="1674812" y="3825081"/>
            <a:ext cx="5410200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202AC8-C06C-5E67-66D9-FD32E2A2F0C6}"/>
              </a:ext>
            </a:extLst>
          </p:cNvPr>
          <p:cNvSpPr/>
          <p:nvPr/>
        </p:nvSpPr>
        <p:spPr>
          <a:xfrm>
            <a:off x="1674812" y="4297362"/>
            <a:ext cx="5410200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D8CF9A-BF93-C676-B419-94E8D38EF24F}"/>
              </a:ext>
            </a:extLst>
          </p:cNvPr>
          <p:cNvSpPr/>
          <p:nvPr/>
        </p:nvSpPr>
        <p:spPr>
          <a:xfrm>
            <a:off x="1674812" y="5059362"/>
            <a:ext cx="5410200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31F7DE-F86E-462D-E154-83E9F229AE4D}"/>
              </a:ext>
            </a:extLst>
          </p:cNvPr>
          <p:cNvSpPr/>
          <p:nvPr/>
        </p:nvSpPr>
        <p:spPr>
          <a:xfrm>
            <a:off x="4951412" y="6330861"/>
            <a:ext cx="17526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175"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Trending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75615A-0270-9639-1FBE-51C5CFB6D2FC}"/>
              </a:ext>
            </a:extLst>
          </p:cNvPr>
          <p:cNvSpPr/>
          <p:nvPr/>
        </p:nvSpPr>
        <p:spPr>
          <a:xfrm>
            <a:off x="8456612" y="2819400"/>
            <a:ext cx="457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46E125-2610-6D22-9363-1564595DF112}"/>
              </a:ext>
            </a:extLst>
          </p:cNvPr>
          <p:cNvSpPr/>
          <p:nvPr/>
        </p:nvSpPr>
        <p:spPr>
          <a:xfrm>
            <a:off x="3808412" y="3002280"/>
            <a:ext cx="457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5B739E-D399-F403-C048-BD3D3D741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872" y="1227239"/>
            <a:ext cx="7958791" cy="516552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63B5BA-4EF6-D705-A479-9E9274501896}"/>
              </a:ext>
            </a:extLst>
          </p:cNvPr>
          <p:cNvSpPr/>
          <p:nvPr/>
        </p:nvSpPr>
        <p:spPr>
          <a:xfrm>
            <a:off x="1903412" y="4582041"/>
            <a:ext cx="5181600" cy="304800"/>
          </a:xfrm>
          <a:prstGeom prst="rect">
            <a:avLst/>
          </a:prstGeom>
          <a:solidFill>
            <a:schemeClr val="accent1">
              <a:alpha val="39000"/>
            </a:schemeClr>
          </a:solidFill>
          <a:ln>
            <a:solidFill>
              <a:schemeClr val="accent1">
                <a:shade val="15000"/>
                <a:alpha val="2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9627E7-746F-0726-F07D-C56E060046A7}"/>
              </a:ext>
            </a:extLst>
          </p:cNvPr>
          <p:cNvSpPr/>
          <p:nvPr/>
        </p:nvSpPr>
        <p:spPr>
          <a:xfrm>
            <a:off x="1903412" y="3081739"/>
            <a:ext cx="5181600" cy="19812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B995DF-FADE-4FA6-75BB-A116A1BE81A1}"/>
              </a:ext>
            </a:extLst>
          </p:cNvPr>
          <p:cNvSpPr/>
          <p:nvPr/>
        </p:nvSpPr>
        <p:spPr>
          <a:xfrm>
            <a:off x="1903412" y="3855269"/>
            <a:ext cx="5181600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FB4BE5-F15E-50B8-FA15-34059A911055}"/>
              </a:ext>
            </a:extLst>
          </p:cNvPr>
          <p:cNvSpPr/>
          <p:nvPr/>
        </p:nvSpPr>
        <p:spPr>
          <a:xfrm>
            <a:off x="1903412" y="3424864"/>
            <a:ext cx="5181600" cy="1524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15000"/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A5D8DA-1B6D-B18E-B951-89D0D026C56B}"/>
              </a:ext>
            </a:extLst>
          </p:cNvPr>
          <p:cNvSpPr/>
          <p:nvPr/>
        </p:nvSpPr>
        <p:spPr>
          <a:xfrm>
            <a:off x="4951412" y="6248400"/>
            <a:ext cx="1752600" cy="1544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9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175">
              <a:defRPr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Trending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8A80CF-EF48-1AE4-0790-47B7B2F5844E}"/>
              </a:ext>
            </a:extLst>
          </p:cNvPr>
          <p:cNvSpPr/>
          <p:nvPr/>
        </p:nvSpPr>
        <p:spPr>
          <a:xfrm>
            <a:off x="3732212" y="3124200"/>
            <a:ext cx="457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DE9BED-E662-A208-3D94-F69C3B3E60EB}"/>
              </a:ext>
            </a:extLst>
          </p:cNvPr>
          <p:cNvSpPr/>
          <p:nvPr/>
        </p:nvSpPr>
        <p:spPr>
          <a:xfrm>
            <a:off x="8990012" y="2933700"/>
            <a:ext cx="533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975A24-9E5A-885A-4378-7DC92A75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12" y="1143000"/>
            <a:ext cx="8120717" cy="52599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D65632-526E-D803-A9F3-1A687AA1858A}"/>
              </a:ext>
            </a:extLst>
          </p:cNvPr>
          <p:cNvSpPr/>
          <p:nvPr/>
        </p:nvSpPr>
        <p:spPr>
          <a:xfrm>
            <a:off x="4811818" y="6248400"/>
            <a:ext cx="1752600" cy="1545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8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157354" cy="944562"/>
          </a:xfrm>
        </p:spPr>
        <p:txBody>
          <a:bodyPr/>
          <a:lstStyle/>
          <a:p>
            <a:pPr marL="3175"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Invite Your Friends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A58A7-244E-D920-E344-736096F9555E}"/>
              </a:ext>
            </a:extLst>
          </p:cNvPr>
          <p:cNvSpPr/>
          <p:nvPr/>
        </p:nvSpPr>
        <p:spPr>
          <a:xfrm>
            <a:off x="3732212" y="3048000"/>
            <a:ext cx="457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C6FE16-0062-EEA0-1F64-5C4F7000089E}"/>
              </a:ext>
            </a:extLst>
          </p:cNvPr>
          <p:cNvSpPr/>
          <p:nvPr/>
        </p:nvSpPr>
        <p:spPr>
          <a:xfrm>
            <a:off x="8913812" y="2880360"/>
            <a:ext cx="533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F65E80-B72E-7DF1-4E1C-1E2595881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1066800"/>
            <a:ext cx="4429478" cy="532373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4C81507-925C-4751-4784-5B1EC9375250}"/>
              </a:ext>
            </a:extLst>
          </p:cNvPr>
          <p:cNvSpPr/>
          <p:nvPr/>
        </p:nvSpPr>
        <p:spPr>
          <a:xfrm>
            <a:off x="5027612" y="5105400"/>
            <a:ext cx="1066800" cy="228600"/>
          </a:xfrm>
          <a:prstGeom prst="rect">
            <a:avLst/>
          </a:prstGeom>
          <a:solidFill>
            <a:srgbClr val="FF0000">
              <a:alpha val="32000"/>
            </a:srgbClr>
          </a:solidFill>
          <a:ln>
            <a:solidFill>
              <a:srgbClr val="FF0000">
                <a:alpha val="2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175">
              <a:defRPr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8B3CE0-270B-06DC-8A9F-016639226E4D}"/>
              </a:ext>
            </a:extLst>
          </p:cNvPr>
          <p:cNvSpPr/>
          <p:nvPr/>
        </p:nvSpPr>
        <p:spPr>
          <a:xfrm>
            <a:off x="3884612" y="3200400"/>
            <a:ext cx="762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1002D-44BF-A19B-FE1C-01A23B63DD01}"/>
              </a:ext>
            </a:extLst>
          </p:cNvPr>
          <p:cNvSpPr/>
          <p:nvPr/>
        </p:nvSpPr>
        <p:spPr>
          <a:xfrm>
            <a:off x="8685212" y="2882900"/>
            <a:ext cx="6858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3155E6-8A42-1AB6-CB0E-47799A0E727F}"/>
              </a:ext>
            </a:extLst>
          </p:cNvPr>
          <p:cNvSpPr/>
          <p:nvPr/>
        </p:nvSpPr>
        <p:spPr>
          <a:xfrm>
            <a:off x="4227512" y="3035300"/>
            <a:ext cx="381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98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Radial_16x9">
      <a:dk1>
        <a:sysClr val="windowText" lastClr="000000"/>
      </a:dk1>
      <a:lt1>
        <a:sysClr val="window" lastClr="FFFFFF"/>
      </a:lt1>
      <a:dk2>
        <a:srgbClr val="960000"/>
      </a:dk2>
      <a:lt2>
        <a:srgbClr val="BCB49E"/>
      </a:lt2>
      <a:accent1>
        <a:srgbClr val="DDA859"/>
      </a:accent1>
      <a:accent2>
        <a:srgbClr val="968A68"/>
      </a:accent2>
      <a:accent3>
        <a:srgbClr val="D3432B"/>
      </a:accent3>
      <a:accent4>
        <a:srgbClr val="BD9B47"/>
      </a:accent4>
      <a:accent5>
        <a:srgbClr val="618F91"/>
      </a:accent5>
      <a:accent6>
        <a:srgbClr val="DD7323"/>
      </a:accent6>
      <a:hlink>
        <a:srgbClr val="DDA859"/>
      </a:hlink>
      <a:folHlink>
        <a:srgbClr val="968A68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A765CE0-A8A0-42E0-82D2-3F870DB4D5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483</TotalTime>
  <Words>315</Words>
  <Application>Microsoft Office PowerPoint</Application>
  <PresentationFormat>Custom</PresentationFormat>
  <Paragraphs>44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Wingdings</vt:lpstr>
      <vt:lpstr>Adjacency</vt:lpstr>
      <vt:lpstr>The U.S Department of Energy Laboratory Accreditation Program &amp; The Performance Testing Laboratory    </vt:lpstr>
      <vt:lpstr>Testing Laboratory Performance Reports Summary</vt:lpstr>
      <vt:lpstr>Testing Laboratory Performance Reports</vt:lpstr>
      <vt:lpstr>Testing Laboratory Performance Reports</vt:lpstr>
      <vt:lpstr>Testing Laboratory Performance Reports</vt:lpstr>
      <vt:lpstr>Testing Laboratory Performance Reports</vt:lpstr>
      <vt:lpstr>You Passed! Now What?</vt:lpstr>
      <vt:lpstr>Trending</vt:lpstr>
      <vt:lpstr>Trending</vt:lpstr>
      <vt:lpstr>Trending</vt:lpstr>
      <vt:lpstr>Invite Your Friends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Bohrer, Steven E</cp:lastModifiedBy>
  <cp:revision>13</cp:revision>
  <dcterms:created xsi:type="dcterms:W3CDTF">2014-10-12T22:56:24Z</dcterms:created>
  <dcterms:modified xsi:type="dcterms:W3CDTF">2026-09-10T21:08:34Z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TC028048959991</vt:lpwstr>
  </property>
</Properties>
</file>